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69" r:id="rId18"/>
    <p:sldId id="273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44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46E3C-5253-4EF8-A463-54CF3C89B054}" type="datetimeFigureOut">
              <a:rPr lang="cs-CZ" smtClean="0"/>
              <a:pPr/>
              <a:t>22.10.2021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CF332-E9B8-424E-B26F-5AD7C528F1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OUKROM&#201;\KROU&#381;EK\VIDEO\Life%20cycle%20of%20varroa%20mites%20and%20their%20effect%20on%20honey%20bee%20colonies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OUKROM&#201;\KROU&#381;EK\VIDEO\Varroa%20Destructor%20Mite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NEMOCI VČEL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Část 1. PARAZITÉ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RYCHLOST A ZPŮSOB  ŠÍŘENÍ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PRODEJEM VČELSTEV A MATEK</a:t>
            </a:r>
          </a:p>
          <a:p>
            <a:r>
              <a:rPr lang="cs-CZ" dirty="0" smtClean="0"/>
              <a:t>1950	severní Čína</a:t>
            </a:r>
          </a:p>
          <a:p>
            <a:r>
              <a:rPr lang="cs-CZ" dirty="0" smtClean="0"/>
              <a:t>1960	dálný východ dnešní Ruské federace</a:t>
            </a:r>
          </a:p>
          <a:p>
            <a:r>
              <a:rPr lang="cs-CZ" dirty="0" smtClean="0"/>
              <a:t>1976	Maďarsko</a:t>
            </a:r>
          </a:p>
          <a:p>
            <a:r>
              <a:rPr lang="cs-CZ" dirty="0" smtClean="0"/>
              <a:t>1977	SRN</a:t>
            </a:r>
          </a:p>
          <a:p>
            <a:r>
              <a:rPr lang="cs-CZ" dirty="0" smtClean="0"/>
              <a:t>1981	Česko – okres Ústí nad Orlicí</a:t>
            </a:r>
          </a:p>
          <a:p>
            <a:r>
              <a:rPr lang="cs-CZ" dirty="0" smtClean="0"/>
              <a:t>1982	Francie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ČERNÝ PASAŽÉR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TRUBCI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TRUBEC ČASTO MĚNÍ DOMOV V JEDNOM ÚLU NEVYDRŽÍ</a:t>
            </a:r>
            <a:endParaRPr lang="cs-CZ" dirty="0"/>
          </a:p>
        </p:txBody>
      </p:sp>
      <p:pic>
        <p:nvPicPr>
          <p:cNvPr id="4" name="Obrázek 3" descr="honey-bee-drone-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412776"/>
            <a:ext cx="5400600" cy="1980571"/>
          </a:xfrm>
          <a:prstGeom prst="rect">
            <a:avLst/>
          </a:prstGeom>
        </p:spPr>
      </p:pic>
      <p:pic>
        <p:nvPicPr>
          <p:cNvPr id="5" name="Obrázek 4" descr="DRONES AND HI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33056"/>
            <a:ext cx="3312368" cy="274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KLEŠTÍK SE SVEZE</a:t>
            </a:r>
            <a:endParaRPr lang="cs-CZ" dirty="0"/>
          </a:p>
        </p:txBody>
      </p:sp>
      <p:pic>
        <p:nvPicPr>
          <p:cNvPr id="4" name="Zástupný symbol pro obsah 3" descr="DRONE AND M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1"/>
            <a:ext cx="7776864" cy="5266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VČAS VYSTOUPÍ</a:t>
            </a:r>
            <a:endParaRPr lang="cs-CZ" dirty="0"/>
          </a:p>
        </p:txBody>
      </p:sp>
      <p:pic>
        <p:nvPicPr>
          <p:cNvPr id="4" name="Zástupný symbol pro obsah 3" descr="varroa-bienen-bei-der-arbeit P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679109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490066"/>
          </a:xfrm>
        </p:spPr>
        <p:txBody>
          <a:bodyPr>
            <a:normAutofit/>
          </a:bodyPr>
          <a:lstStyle/>
          <a:p>
            <a:r>
              <a:rPr lang="cs-CZ" sz="1800" dirty="0" smtClean="0"/>
              <a:t>VIDEO ŠÍŘENÍ A ROZMONŽOVÁNÍ KLEŠTÍKA VČELÍHO</a:t>
            </a:r>
            <a:endParaRPr lang="cs-CZ" sz="1800" dirty="0"/>
          </a:p>
        </p:txBody>
      </p:sp>
      <p:pic>
        <p:nvPicPr>
          <p:cNvPr id="4" name="Life cycle of varroa mites and their effect on honey bee colonie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777686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ZAJÍMAVÁ FAKTA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50 – 90% KLEŠTÍKŮ SE NACHÁZÍ V ZAVÍČKOVANÝCH BUŇKÁCH </a:t>
            </a:r>
            <a:endParaRPr lang="cs-CZ" dirty="0"/>
          </a:p>
        </p:txBody>
      </p:sp>
      <p:pic>
        <p:nvPicPr>
          <p:cNvPr id="5" name="Obrázek 4" descr="KLEŠTÍK VOLNÝ X ZAVÍČKOVAN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8117442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0970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odel populace kleští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53" y="404664"/>
            <a:ext cx="9044247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odel populace kleštíka a vče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48464" cy="6558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cs-CZ" sz="1600" b="1" dirty="0" smtClean="0"/>
              <a:t>DŮSLEDKY PŮSOBENÍ KLEŠTÍKA VČELÍHO NA VČELSTVO</a:t>
            </a:r>
            <a:endParaRPr lang="cs-CZ" sz="1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VIROVÁ ONEMOCNĚNÍ</a:t>
            </a:r>
          </a:p>
          <a:p>
            <a:r>
              <a:rPr lang="cs-CZ" dirty="0" smtClean="0"/>
              <a:t>ZESLABENÍ VČELSTVA</a:t>
            </a:r>
          </a:p>
          <a:p>
            <a:r>
              <a:rPr lang="cs-CZ" dirty="0" smtClean="0"/>
              <a:t>KOLAPS VČELSTVA</a:t>
            </a:r>
          </a:p>
          <a:p>
            <a:r>
              <a:rPr lang="cs-CZ" dirty="0" smtClean="0"/>
              <a:t>CCD </a:t>
            </a:r>
            <a:r>
              <a:rPr lang="cs-CZ" dirty="0" err="1" smtClean="0"/>
              <a:t>Colony</a:t>
            </a:r>
            <a:r>
              <a:rPr lang="cs-CZ" dirty="0" smtClean="0"/>
              <a:t> </a:t>
            </a:r>
            <a:r>
              <a:rPr lang="cs-CZ" dirty="0" err="1" smtClean="0"/>
              <a:t>colaps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endParaRPr lang="cs-CZ" dirty="0"/>
          </a:p>
        </p:txBody>
      </p:sp>
      <p:pic>
        <p:nvPicPr>
          <p:cNvPr id="4" name="Obrázek 3" descr="Dying b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764703"/>
            <a:ext cx="4287773" cy="262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Kleštík</a:t>
            </a:r>
            <a:r>
              <a:rPr lang="cs-CZ" dirty="0" smtClean="0"/>
              <a:t> včelí -</a:t>
            </a:r>
            <a:r>
              <a:rPr lang="cs-CZ" dirty="0"/>
              <a:t> </a:t>
            </a:r>
            <a:r>
              <a:rPr lang="cs-CZ" dirty="0" err="1" smtClean="0"/>
              <a:t>Varroa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estructor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Někdy také </a:t>
            </a:r>
            <a:r>
              <a:rPr lang="cs-CZ" dirty="0" err="1" smtClean="0"/>
              <a:t>Kleštík</a:t>
            </a:r>
            <a:r>
              <a:rPr lang="cs-CZ" dirty="0" smtClean="0"/>
              <a:t> zhoubný</a:t>
            </a:r>
            <a:endParaRPr lang="cs-CZ" dirty="0"/>
          </a:p>
        </p:txBody>
      </p:sp>
      <p:pic>
        <p:nvPicPr>
          <p:cNvPr id="4" name="Obrázek 3" descr="VARROA ze sh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204864"/>
            <a:ext cx="5616624" cy="4365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40px-Varroa_destructor_on_honeybee_h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8208912" cy="58581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40px-Vorroa_Mite_on_pu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872874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440px-Varroa_destructor_in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4601780" cy="6264696"/>
          </a:xfrm>
        </p:spPr>
      </p:pic>
      <p:pic>
        <p:nvPicPr>
          <p:cNvPr id="5" name="Obrázek 4" descr="440px-Varroa_destructor_SEM_sup_fro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293561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ŠÍŘENÍ KLEŠTÍKA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r>
              <a:rPr lang="cs-CZ" dirty="0" smtClean="0"/>
              <a:t>Původní oblastí výskytu byla východní ASIE</a:t>
            </a:r>
            <a:endParaRPr lang="cs-CZ" dirty="0"/>
          </a:p>
        </p:txBody>
      </p:sp>
      <p:pic>
        <p:nvPicPr>
          <p:cNvPr id="4" name="Obrázek 3" descr="asie_reg_sta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120679" cy="492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Původním hostitelem byla včela východní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208912" cy="936104"/>
          </a:xfrm>
        </p:spPr>
        <p:txBody>
          <a:bodyPr>
            <a:normAutofit/>
          </a:bodyPr>
          <a:lstStyle/>
          <a:p>
            <a:endParaRPr lang="cs-CZ" sz="2400" dirty="0"/>
          </a:p>
        </p:txBody>
      </p:sp>
      <p:pic>
        <p:nvPicPr>
          <p:cNvPr id="5" name="Obrázek 4" descr="Apis_spec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344816" cy="550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 RYCHLE SE POHYBUJE?</a:t>
            </a:r>
            <a:endParaRPr lang="cs-CZ" dirty="0"/>
          </a:p>
        </p:txBody>
      </p:sp>
      <p:pic>
        <p:nvPicPr>
          <p:cNvPr id="4" name="Varroa Destructor Mit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7920880" cy="594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DOPUTOVAL KLEŠTÍK DO EVROPY?</a:t>
            </a:r>
            <a:endParaRPr lang="cs-CZ" dirty="0"/>
          </a:p>
        </p:txBody>
      </p:sp>
      <p:pic>
        <p:nvPicPr>
          <p:cNvPr id="4" name="Zástupný symbol pro obsah 3" descr="Trans_siberian_railroad_lar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128792" cy="4972332"/>
          </a:xfrm>
        </p:spPr>
      </p:pic>
      <p:sp>
        <p:nvSpPr>
          <p:cNvPr id="6" name="TextovéPole 5"/>
          <p:cNvSpPr txBox="1"/>
          <p:nvPr/>
        </p:nvSpPr>
        <p:spPr>
          <a:xfrm>
            <a:off x="2123728" y="119675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VLAKEM – TRANSSIBIŘSKOU MAGISTRÁLOU</a:t>
            </a:r>
            <a:endParaRPr lang="cs-CZ" dirty="0"/>
          </a:p>
        </p:txBody>
      </p:sp>
      <p:pic>
        <p:nvPicPr>
          <p:cNvPr id="7" name="Obrázek 6" descr="5382027b-3205-11ea-8f2e-000c29a578f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53136"/>
            <a:ext cx="3600400" cy="2024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99</Words>
  <Application>Microsoft Office PowerPoint</Application>
  <PresentationFormat>Předvádění na obrazovce (4:3)</PresentationFormat>
  <Paragraphs>33</Paragraphs>
  <Slides>19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NEMOCI VČEL</vt:lpstr>
      <vt:lpstr>Kleštík včelí - Varroa destructor</vt:lpstr>
      <vt:lpstr>Snímek 3</vt:lpstr>
      <vt:lpstr>Snímek 4</vt:lpstr>
      <vt:lpstr>Snímek 5</vt:lpstr>
      <vt:lpstr>ŠÍŘENÍ KLEŠTÍKA </vt:lpstr>
      <vt:lpstr> Původním hostitelem byla včela východní</vt:lpstr>
      <vt:lpstr>JAK RYCHLE SE POHYBUJE?</vt:lpstr>
      <vt:lpstr>JAK DOPUTOVAL KLEŠTÍK DO EVROPY?</vt:lpstr>
      <vt:lpstr>RYCHLOST A ZPŮSOB  ŠÍŘENÍ</vt:lpstr>
      <vt:lpstr>ČERNÝ PASAŽÉR</vt:lpstr>
      <vt:lpstr>KLEŠTÍK SE SVEZE</vt:lpstr>
      <vt:lpstr>A VČAS VYSTOUPÍ</vt:lpstr>
      <vt:lpstr>VIDEO ŠÍŘENÍ A ROZMONŽOVÁNÍ KLEŠTÍKA VČELÍHO</vt:lpstr>
      <vt:lpstr>ZAJÍMAVÁ FAKTA</vt:lpstr>
      <vt:lpstr>Snímek 16</vt:lpstr>
      <vt:lpstr>Snímek 17</vt:lpstr>
      <vt:lpstr>Snímek 18</vt:lpstr>
      <vt:lpstr>DŮSLEDKY PŮSOBENÍ KLEŠTÍKA VČELÍHO NA VČELSTVO</vt:lpstr>
    </vt:vector>
  </TitlesOfParts>
  <Company>Desmo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NEMOCI VČEL</dc:title>
  <dc:creator>Mgr.Martin Skořepa</dc:creator>
  <cp:lastModifiedBy>Mgr.Martin Skořepa</cp:lastModifiedBy>
  <cp:revision>62</cp:revision>
  <dcterms:created xsi:type="dcterms:W3CDTF">2021-10-19T04:58:44Z</dcterms:created>
  <dcterms:modified xsi:type="dcterms:W3CDTF">2021-10-22T14:31:52Z</dcterms:modified>
</cp:coreProperties>
</file>